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Geo"/>
      <p:regular r:id="rId19"/>
      <p: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r1eMp38vzSyZl1bbkMb7lM/ju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e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e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Explain: code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call __construct() to construct obj.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call __sleep() when starting serialization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3.__wakeup() when execute deserialization and also execute __destruct()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O:11:"MagicMethod":1:{s:3:"str";s:11:"Hello world";} : Object length = 11, value=MagicMethod, 1 variables { string, length name =3 = str, value pair length =11 == Hello World}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exampple: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serialize() an object to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string to a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unserialize() the file's content back into an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properties user_id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to =0, -&gt; root privilege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with private variables -&gt; serialize will add 2 null byte /0x0 </a:t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with private variables -&gt; serialize will add 2 null byte /0x0 </a:t>
            </a:r>
            <a:endParaRPr/>
          </a:p>
        </p:txBody>
      </p:sp>
      <p:sp>
        <p:nvSpPr>
          <p:cNvPr id="222" name="Google Shape;2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Geo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33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6" name="Google Shape;7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6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eo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6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0" name="Google Shape;80;p4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6" name="Google Shape;86;p4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8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eo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48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Google Shape;93;p4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48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0" lang="en-US" sz="8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7" name="Google Shape;97;p48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0" lang="en-US" sz="8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9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eo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9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1" name="Google Shape;101;p4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0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50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50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9" name="Google Shape;109;p50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0" name="Google Shape;110;p50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1" name="Google Shape;111;p50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2" name="Google Shape;112;p5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6" name="Google Shape;11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7" name="Google Shape;11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8" name="Google Shape;11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1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1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51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51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3" name="Google Shape;123;p51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4" name="Google Shape;124;p51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51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51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51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51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9" name="Google Shape;129;p5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2"/>
          <p:cNvSpPr txBox="1"/>
          <p:nvPr>
            <p:ph idx="1" type="body"/>
          </p:nvPr>
        </p:nvSpPr>
        <p:spPr>
          <a:xfrm rot="5400000">
            <a:off x="4233302" y="-1243056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5" name="Google Shape;135;p5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3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3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1" name="Google Shape;141;p5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1" name="Google Shape;4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2" name="Google Shape;4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7" name="Google Shape;47;p41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eo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4" name="Google Shape;64;p4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8" name="Google Shape;6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5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eo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45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2" name="Google Shape;72;p4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 b="0" i="0" sz="4000" u="none" cap="none" strike="noStrike">
                <a:solidFill>
                  <a:schemeClr val="lt2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1945" lvl="0" marL="457200" marR="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3055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16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90"/>
              <a:buFont typeface="Noto Sans Symbols"/>
              <a:buChar char="◈"/>
              <a:defRPr b="0" i="0" sz="1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🞚"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◈"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95000"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idx="10" type="dt"/>
          </p:nvPr>
        </p:nvSpPr>
        <p:spPr>
          <a:xfrm>
            <a:off x="10325161" y="6267448"/>
            <a:ext cx="980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149" name="Google Shape;149;p1"/>
          <p:cNvSpPr txBox="1"/>
          <p:nvPr>
            <p:ph idx="12" type="sldNum"/>
          </p:nvPr>
        </p:nvSpPr>
        <p:spPr>
          <a:xfrm>
            <a:off x="11305924" y="627697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"/>
          <p:cNvSpPr/>
          <p:nvPr/>
        </p:nvSpPr>
        <p:spPr>
          <a:xfrm>
            <a:off x="2829432" y="3429000"/>
            <a:ext cx="6533135" cy="646331"/>
          </a:xfrm>
          <a:prstGeom prst="rect">
            <a:avLst/>
          </a:prstGeom>
          <a:gradFill>
            <a:gsLst>
              <a:gs pos="0">
                <a:srgbClr val="A4A4A4"/>
              </a:gs>
              <a:gs pos="65000">
                <a:srgbClr val="D6D6D6"/>
              </a:gs>
              <a:gs pos="100000">
                <a:srgbClr val="E2E2E2"/>
              </a:gs>
            </a:gsLst>
            <a:lin ang="16200000" scaled="0"/>
          </a:gradFill>
          <a:ln cap="flat" cmpd="sng" w="12700">
            <a:solidFill>
              <a:srgbClr val="1D9AA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34901"/>
              </a:srgbClr>
            </a:outerShdw>
            <a:reflection blurRad="0" dir="0" dist="0" endA="300" endPos="55000" fadeDir="5400000" kx="0" rotWithShape="0" algn="bl" stA="50000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DESERIALIZATION </a:t>
            </a:r>
            <a:endParaRPr/>
          </a:p>
        </p:txBody>
      </p:sp>
      <p:pic>
        <p:nvPicPr>
          <p:cNvPr descr="A picture containing drawing&#10;&#10;Description automatically generated" id="151" name="Google Shape;15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3998" y="860562"/>
            <a:ext cx="4624003" cy="2296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"/>
          <p:cNvSpPr txBox="1"/>
          <p:nvPr/>
        </p:nvSpPr>
        <p:spPr>
          <a:xfrm>
            <a:off x="7202465" y="4875354"/>
            <a:ext cx="3748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Theseus aka Blu3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type="title"/>
          </p:nvPr>
        </p:nvSpPr>
        <p:spPr>
          <a:xfrm>
            <a:off x="549348" y="446822"/>
            <a:ext cx="5441285" cy="6292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60"/>
              <a:buFont typeface="Geo"/>
              <a:buNone/>
            </a:pPr>
            <a:r>
              <a:rPr lang="en-US" sz="4860"/>
              <a:t>Example</a:t>
            </a: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 b="1446" l="0" r="2806" t="964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5">
            <a:alphaModFix/>
          </a:blip>
          <a:srcRect b="0" l="0" r="8994" t="0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>
            <p:ph idx="10" type="dt"/>
          </p:nvPr>
        </p:nvSpPr>
        <p:spPr>
          <a:xfrm>
            <a:off x="-1371600" y="6365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11/12/2019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9" name="Google Shape;239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240" name="Google Shape;24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6" y="2956898"/>
            <a:ext cx="62007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0"/>
          <p:cNvSpPr txBox="1"/>
          <p:nvPr/>
        </p:nvSpPr>
        <p:spPr>
          <a:xfrm>
            <a:off x="549348" y="1733017"/>
            <a:ext cx="6766012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O:11:"</a:t>
            </a:r>
            <a:r>
              <a:rPr lang="en-US"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MagicMethod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":1:{s:3:"</a:t>
            </a:r>
            <a:r>
              <a:rPr lang="en-US"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str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";s:11:"</a:t>
            </a:r>
            <a:r>
              <a:rPr lang="en-US"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Hello world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";}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type="title"/>
          </p:nvPr>
        </p:nvSpPr>
        <p:spPr>
          <a:xfrm>
            <a:off x="1045326" y="4743449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Exploit</a:t>
            </a:r>
            <a:endParaRPr/>
          </a:p>
        </p:txBody>
      </p:sp>
      <p:sp>
        <p:nvSpPr>
          <p:cNvPr id="247" name="Google Shape;247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48" name="Google Shape;248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ir, table&#10;&#10;Description automatically generated" id="249" name="Google Shape;249;p1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3783176" y="1035661"/>
            <a:ext cx="4357688" cy="307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Mitigations and CVEs</a:t>
            </a:r>
            <a:br>
              <a:rPr b="1" lang="en-US"/>
            </a:br>
            <a:endParaRPr/>
          </a:p>
        </p:txBody>
      </p:sp>
      <p:sp>
        <p:nvSpPr>
          <p:cNvPr id="255" name="Google Shape;255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56" name="Google Shape;256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umbrella&#10;&#10;Description automatically generated" id="257" name="Google Shape;257;p1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4226089" y="1987060"/>
            <a:ext cx="3452647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/>
          <p:nvPr>
            <p:ph idx="1" type="body"/>
          </p:nvPr>
        </p:nvSpPr>
        <p:spPr>
          <a:xfrm>
            <a:off x="913794" y="963437"/>
            <a:ext cx="10353900" cy="5193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8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3200"/>
              <a:t>Mitigations:</a:t>
            </a:r>
            <a:endParaRPr b="1" sz="1800"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Never use unserialize() on anything that can be controlled by a user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Use JSON method to encode/decode data: json_encode(), json_decode()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None/>
            </a:pPr>
            <a:r>
              <a:t/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None/>
            </a:pPr>
            <a:r>
              <a:rPr b="1" lang="en-US" sz="3200"/>
              <a:t>Bugs in the Wild: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CVE-2015-8562: Joomla Remote Code Excecution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CVE-2015-7808: vBulletin 5 Unserialize Code Execution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CVE-2015-2171: Slim Framework POI</a:t>
            </a:r>
            <a:endParaRPr/>
          </a:p>
          <a:p>
            <a:pPr indent="-163760" lvl="0" marL="342900" rtl="0" algn="l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b="1" sz="3200"/>
          </a:p>
        </p:txBody>
      </p:sp>
      <p:sp>
        <p:nvSpPr>
          <p:cNvPr id="264" name="Google Shape;264;p14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65" name="Google Shape;265;p14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rawing of a face&#10;&#10;Description automatically generated" id="266" name="Google Shape;266;p14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8291712" y="2433081"/>
            <a:ext cx="3409837" cy="282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Thanks for Reading !!!</a:t>
            </a:r>
            <a:endParaRPr/>
          </a:p>
        </p:txBody>
      </p:sp>
      <p:sp>
        <p:nvSpPr>
          <p:cNvPr id="272" name="Google Shape;272;p3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4631433" y="2389630"/>
            <a:ext cx="2929134" cy="207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Overview	</a:t>
            </a:r>
            <a:endParaRPr/>
          </a:p>
        </p:txBody>
      </p:sp>
      <p:sp>
        <p:nvSpPr>
          <p:cNvPr id="158" name="Google Shape;158;p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Phase 1: Basic</a:t>
            </a:r>
            <a:endParaRPr/>
          </a:p>
          <a:p>
            <a:pPr indent="-270000" lvl="1" marL="720000" rtl="0" algn="l">
              <a:spcBef>
                <a:spcPts val="980"/>
              </a:spcBef>
              <a:spcAft>
                <a:spcPts val="0"/>
              </a:spcAft>
              <a:buSzPts val="1330"/>
              <a:buChar char="🞚"/>
            </a:pPr>
            <a:r>
              <a:rPr lang="en-US"/>
              <a:t>(De)serialization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Phase 2: 	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Phase 3: Demos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Phase 4: Ending</a:t>
            </a:r>
            <a:endParaRPr/>
          </a:p>
        </p:txBody>
      </p:sp>
      <p:sp>
        <p:nvSpPr>
          <p:cNvPr id="159" name="Google Shape;159;p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160" name="Google Shape;160;p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rawing&#10;&#10;Description automatically generated" id="161" name="Google Shape;161;p2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7265607" y="2246501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1370693" y="4406537"/>
            <a:ext cx="9440034" cy="108833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Geo"/>
              <a:buNone/>
            </a:pPr>
            <a:r>
              <a:rPr lang="en-US" sz="4800"/>
              <a:t>(De)serialize 101</a:t>
            </a:r>
            <a:endParaRPr/>
          </a:p>
        </p:txBody>
      </p:sp>
      <p:pic>
        <p:nvPicPr>
          <p:cNvPr descr="A close up of a logo&#10;&#10;Description automatically generated" id="168" name="Google Shape;168;p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474617" y="643463"/>
            <a:ext cx="3249553" cy="324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 txBox="1"/>
          <p:nvPr>
            <p:ph idx="10" type="dt"/>
          </p:nvPr>
        </p:nvSpPr>
        <p:spPr>
          <a:xfrm>
            <a:off x="7678736" y="6218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11/12/2019</a:t>
            </a:r>
            <a:endParaRPr sz="1000"/>
          </a:p>
        </p:txBody>
      </p:sp>
      <p:sp>
        <p:nvSpPr>
          <p:cNvPr id="170" name="Google Shape;170;p3"/>
          <p:cNvSpPr txBox="1"/>
          <p:nvPr>
            <p:ph idx="12" type="sldNum"/>
          </p:nvPr>
        </p:nvSpPr>
        <p:spPr>
          <a:xfrm>
            <a:off x="10514011" y="621808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What is (de)serialization ?</a:t>
            </a:r>
            <a:endParaRPr/>
          </a:p>
        </p:txBody>
      </p:sp>
      <p:sp>
        <p:nvSpPr>
          <p:cNvPr id="177" name="Google Shape;177;p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178" name="Google Shape;178;p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913794" y="2069123"/>
            <a:ext cx="4458305" cy="37220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Serialization: translate data structure or object state into byte format 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None/>
            </a:pPr>
            <a:r>
              <a:rPr lang="en-US"/>
              <a:t>→ store on disk, database, or transmit over the network.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Deserialization: opposite process. Extract data structure or obj from bytes.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6526940" y="2353770"/>
            <a:ext cx="3930162" cy="71510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thickThin" w="55000">
            <a:solidFill>
              <a:srgbClr val="4E94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/>
          <p:nvPr/>
        </p:nvSpPr>
        <p:spPr>
          <a:xfrm rot="10800000">
            <a:off x="6526940" y="4419600"/>
            <a:ext cx="3727939" cy="71510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thickThin" w="55000">
            <a:solidFill>
              <a:srgbClr val="4E94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5457092" y="3408485"/>
            <a:ext cx="1286608" cy="914400"/>
          </a:xfrm>
          <a:prstGeom prst="bracePair">
            <a:avLst/>
          </a:prstGeom>
          <a:noFill/>
          <a:ln cap="flat" cmpd="sng" w="12700">
            <a:solidFill>
              <a:srgbClr val="34B2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10421936" y="3408485"/>
            <a:ext cx="1069848" cy="914400"/>
          </a:xfrm>
          <a:prstGeom prst="bracePair">
            <a:avLst/>
          </a:prstGeom>
          <a:noFill/>
          <a:ln cap="flat" cmpd="sng" w="12700">
            <a:solidFill>
              <a:srgbClr val="34B2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Bytes Stream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Many name, same concept</a:t>
            </a:r>
            <a:endParaRPr/>
          </a:p>
        </p:txBody>
      </p:sp>
      <p:sp>
        <p:nvSpPr>
          <p:cNvPr id="189" name="Google Shape;189;p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190" name="Google Shape;190;p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913794" y="2069123"/>
            <a:ext cx="4458305" cy="37220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None/>
            </a:pPr>
            <a:r>
              <a:rPr lang="en-US"/>
              <a:t>Cover a range of languages: Object-oriented programming support serialization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PHP: serializing / unserializing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Java: serializing / deserializing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Python: pickling / unpickling 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Ruby: marshalling / unmarshalling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etc</a:t>
            </a:r>
            <a:endParaRPr/>
          </a:p>
        </p:txBody>
      </p:sp>
      <p:pic>
        <p:nvPicPr>
          <p:cNvPr descr="A picture containing drawing&#10;&#10;Description automatically generated" id="192" name="Google Shape;192;p5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819903" y="2500312"/>
            <a:ext cx="3215919" cy="24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It’s a feature, not a bug</a:t>
            </a:r>
            <a:endParaRPr/>
          </a:p>
        </p:txBody>
      </p:sp>
      <p:sp>
        <p:nvSpPr>
          <p:cNvPr id="199" name="Google Shape;199;p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00" name="Google Shape;200;p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6"/>
          <p:cNvSpPr txBox="1"/>
          <p:nvPr>
            <p:ph idx="1" type="body"/>
          </p:nvPr>
        </p:nvSpPr>
        <p:spPr>
          <a:xfrm>
            <a:off x="913794" y="2069123"/>
            <a:ext cx="10107132" cy="37220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0"/>
              <a:buNone/>
            </a:pPr>
            <a:r>
              <a:rPr lang="en-US"/>
              <a:t>Deserialization across different languages will attempt to turn whatever byte stream is provided back into an object</a:t>
            </a:r>
            <a:endParaRPr/>
          </a:p>
          <a:p>
            <a:pPr indent="0" lvl="0" marL="36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None/>
            </a:pPr>
            <a:r>
              <a:rPr lang="en-US"/>
              <a:t>Depending on the object, this can result:</a:t>
            </a:r>
            <a:endParaRPr/>
          </a:p>
          <a:p>
            <a:pPr indent="-306000" lvl="0" marL="342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Privilege escalation through object properties</a:t>
            </a:r>
            <a:endParaRPr/>
          </a:p>
          <a:p>
            <a:pPr indent="-306000" lvl="0" marL="342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Arbitrary code execution</a:t>
            </a:r>
            <a:endParaRPr/>
          </a:p>
          <a:p>
            <a:pPr indent="0" lvl="0" marL="369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1" lang="en-US" sz="2800"/>
              <a:t>Risk: </a:t>
            </a:r>
            <a:endParaRPr/>
          </a:p>
          <a:p>
            <a:pPr indent="0" lvl="0" marL="36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None/>
            </a:pPr>
            <a:r>
              <a:rPr lang="en-US"/>
              <a:t>An untrusted deserialization user inputs by sending malicious data to be de-serialized → lead to logic manipulation or arbitrary code execution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rawing&#10;&#10;Description automatically generated" id="209" name="Google Shape;2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5643" y="1324300"/>
            <a:ext cx="3969129" cy="396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>
            <p:ph type="title"/>
          </p:nvPr>
        </p:nvSpPr>
        <p:spPr>
          <a:xfrm>
            <a:off x="913795" y="418042"/>
            <a:ext cx="10353762" cy="12865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“Magic method”</a:t>
            </a:r>
            <a:endParaRPr/>
          </a:p>
        </p:txBody>
      </p:sp>
      <p:sp>
        <p:nvSpPr>
          <p:cNvPr id="216" name="Google Shape;216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17" name="Google Shape;217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275" y="2105025"/>
            <a:ext cx="47434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>
            <p:ph type="title"/>
          </p:nvPr>
        </p:nvSpPr>
        <p:spPr>
          <a:xfrm>
            <a:off x="913795" y="418042"/>
            <a:ext cx="10353762" cy="12865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/>
              <a:t>“Magic method”</a:t>
            </a:r>
            <a:endParaRPr/>
          </a:p>
        </p:txBody>
      </p:sp>
      <p:sp>
        <p:nvSpPr>
          <p:cNvPr id="225" name="Google Shape;225;p9"/>
          <p:cNvSpPr txBox="1"/>
          <p:nvPr>
            <p:ph idx="1" type="body"/>
          </p:nvPr>
        </p:nvSpPr>
        <p:spPr>
          <a:xfrm>
            <a:off x="913794" y="1593498"/>
            <a:ext cx="10353762" cy="14488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All function names starting with __ as "magical" → MUST be declared as public</a:t>
            </a:r>
            <a:endParaRPr/>
          </a:p>
          <a:p>
            <a:pPr indent="-306000" lvl="0" marL="342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Very useful in OOP</a:t>
            </a:r>
            <a:endParaRPr/>
          </a:p>
          <a:p>
            <a:pPr indent="-306000" lvl="0" marL="342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/>
              <a:t>Automatically called when certain conditions are met.</a:t>
            </a:r>
            <a:endParaRPr/>
          </a:p>
          <a:p>
            <a:pPr indent="-212655" lvl="0" marL="34290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1470"/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11/12/2019</a:t>
            </a:r>
            <a:endParaRPr/>
          </a:p>
        </p:txBody>
      </p:sp>
      <p:sp>
        <p:nvSpPr>
          <p:cNvPr id="227" name="Google Shape;227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9"/>
          <p:cNvSpPr txBox="1"/>
          <p:nvPr/>
        </p:nvSpPr>
        <p:spPr>
          <a:xfrm>
            <a:off x="913794" y="3237089"/>
            <a:ext cx="4606472" cy="21674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r>
              <a:rPr lang="en-US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serialize()</a:t>
            </a:r>
            <a:endParaRPr/>
          </a:p>
          <a:p>
            <a:pPr indent="-306000" lvl="0" marL="342900" marR="0" rtl="0" algn="l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</a:pPr>
            <a:r>
              <a:rPr lang="en-US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__sleep: called when an object → serialied → must be return to array.</a:t>
            </a:r>
            <a:endParaRPr/>
          </a:p>
        </p:txBody>
      </p:sp>
      <p:sp>
        <p:nvSpPr>
          <p:cNvPr id="229" name="Google Shape;229;p9"/>
          <p:cNvSpPr txBox="1"/>
          <p:nvPr/>
        </p:nvSpPr>
        <p:spPr>
          <a:xfrm>
            <a:off x="5907539" y="3042356"/>
            <a:ext cx="5708728" cy="28052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r>
              <a:rPr lang="en-US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unserialize():</a:t>
            </a:r>
            <a:endParaRPr/>
          </a:p>
          <a:p>
            <a:pPr indent="0" lvl="0" marL="36900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r>
              <a:rPr lang="en-US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__wakeup: called when an obj is deserialized</a:t>
            </a:r>
            <a:endParaRPr/>
          </a:p>
          <a:p>
            <a:pPr indent="0" lvl="0" marL="36900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r>
              <a:rPr lang="en-US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_destruct: called when PHP script end and obj is destroyed</a:t>
            </a:r>
            <a:endParaRPr/>
          </a:p>
          <a:p>
            <a:pPr indent="0" lvl="0" marL="36900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None/>
            </a:pPr>
            <a:r>
              <a:rPr lang="en-US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__toString: uses obj as string but also can be used to read file or more than that based on function call inside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2019-11-12T07:07:51Z</dcterms:created>
  <dc:creator>Theseus</dc:creator>
</cp:coreProperties>
</file>